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1" r:id="rId5"/>
    <p:sldId id="260" r:id="rId6"/>
    <p:sldId id="259" r:id="rId7"/>
    <p:sldId id="263" r:id="rId8"/>
    <p:sldId id="264" r:id="rId9"/>
    <p:sldId id="265" r:id="rId10"/>
    <p:sldId id="262" r:id="rId11"/>
    <p:sldId id="284" r:id="rId12"/>
    <p:sldId id="266" r:id="rId13"/>
    <p:sldId id="281" r:id="rId14"/>
    <p:sldId id="267" r:id="rId15"/>
    <p:sldId id="268" r:id="rId16"/>
    <p:sldId id="301" r:id="rId17"/>
    <p:sldId id="269" r:id="rId18"/>
    <p:sldId id="270" r:id="rId19"/>
    <p:sldId id="287" r:id="rId20"/>
    <p:sldId id="273" r:id="rId21"/>
    <p:sldId id="272" r:id="rId22"/>
    <p:sldId id="274" r:id="rId23"/>
    <p:sldId id="271" r:id="rId24"/>
    <p:sldId id="277" r:id="rId25"/>
    <p:sldId id="276" r:id="rId26"/>
    <p:sldId id="278" r:id="rId27"/>
    <p:sldId id="275" r:id="rId28"/>
    <p:sldId id="279" r:id="rId29"/>
    <p:sldId id="280" r:id="rId30"/>
    <p:sldId id="282" r:id="rId31"/>
    <p:sldId id="283" r:id="rId32"/>
    <p:sldId id="299" r:id="rId33"/>
    <p:sldId id="285" r:id="rId34"/>
    <p:sldId id="286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0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DB212-6DD2-4149-AB91-5338D9CF735C}" v="43" dt="2024-04-29T10:50:59.5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79"/>
    <p:restoredTop sz="95125"/>
  </p:normalViewPr>
  <p:slideViewPr>
    <p:cSldViewPr snapToGrid="0">
      <p:cViewPr varScale="1">
        <p:scale>
          <a:sx n="138" d="100"/>
          <a:sy n="138" d="100"/>
        </p:scale>
        <p:origin x="184" y="448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F48D3-E41F-DE4B-B1E5-B929B107813F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627B3-31CA-2F45-A608-4FB526C8B4E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254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9836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121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7982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1249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4549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745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56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576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477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293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030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828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21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3780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8189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5687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0147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9102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2392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109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5875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212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221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7159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80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6313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7011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052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284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989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637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672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639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950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25754-A50B-58F9-E308-884B99E09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867E8D-FD2A-0095-D541-DFB5292D9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68A670-1755-8F02-582E-D8B95804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56641F-0B32-37CA-E11B-5B1A32DB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3F245F-9C42-A2F0-7E79-6E4D3242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46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763FE-A54F-C814-3CE4-1AAFD2CB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258295-8129-A388-211C-564A9136E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B176DC-ED3E-5017-52F6-28DF42B9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57AC63-2085-D361-35D2-D91DCFB1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15476-C091-7AF4-0555-B5D263F0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674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7A00F1-3D37-CB20-66B8-F28B2CC6E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AC12AE0-1D48-9517-4270-45489666D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BB37F9-A7D8-D518-A585-7077157F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F8BF-B969-052C-F7DF-992F4787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B10341-9F99-E2A5-0767-20341415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029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EC01C-A6D3-87CA-C52E-9B847B0E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E6BC08-9FB7-69EE-2F48-904C57E4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745327-305A-C846-E60A-0F5E56B9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257EE2-7471-84C1-3899-A95494CF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D9860E-C09C-2867-24E2-19E3801A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979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06E7-E5B3-1AC6-0909-E58005B58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D445C8-C09D-5D33-86D1-834CF57DE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64270-1F2F-7717-D8B5-A7FA3C25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A7991F-B9E4-09EF-2A98-1B507326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339CD-BD5C-6421-5F15-A3AD61F4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700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88775-945E-0E3E-0EC6-2CCE6589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6EC752-2880-2707-CE84-FB4DE3A0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29A597-F919-8CB6-7142-C97EDA0E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54CE01-0370-152F-5C9A-03D2BE50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CA67F7-3391-88A8-51A4-0AA9BEC3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000437-F942-6A79-1FBC-8D33C4D9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337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4A951-2C01-0EDA-91C1-94BFA0E51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E58AA6-B296-5110-4F1B-A5B351A84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DDD47E-EA58-2BF6-5368-CE49E5F80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E9FD68-8120-C93B-B1F4-C5821C2A9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135162-125F-14B8-0E21-1575DAF56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0DB5A2F-5957-7EDC-74BD-FACCE820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9A32C3-FAAC-4C66-9367-61F838BB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F68387-C3C7-3404-BC48-31A0292E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6566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1177B-1835-454D-2C5F-7AC1E826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B54C26-72B9-A49F-36B0-34369C96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3B3C30-8975-179C-511B-6984E007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0D3A29-54F7-FAC1-A6BE-D335DB6C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565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B17DAB-A57E-D93F-1B97-0080F54D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F0FCBA-D396-A95A-BD31-D80EF1B5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A3F847-55A4-2E95-8431-D1B0B27B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71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72E8E-393B-D738-1E10-2C2BB496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45DA62-AE80-B8A6-7E1B-7C4D1AB5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30BAFA-A126-F4A6-7B10-529F86542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E27CAE-FCA6-740B-6559-27E6158E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D094AE-0861-A231-D377-FA555D23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70D62-4964-6667-415F-FEECB07E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019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12AD9-3BF7-2D2F-0647-408387AD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ECEB31-6AFF-C36C-B8E6-1B9836D93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2D594B-396F-2DD2-4E3B-49665CBAC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7F958A-7F05-8071-8885-6D900DFD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1D188F-1ACB-1C66-4F0C-158EA067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AF7194-D339-6127-FF42-B75FAA47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8018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81FC28-0126-3A92-2AFB-F20154F7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A15951-A6AF-56A2-B608-A4483A622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B631FC-F9B2-B1A1-35D0-BC52CBF10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B9BED-E39D-C9FA-79D1-E1A97ED41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31DB84-5A10-3960-C7C0-8D8624E26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937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opaedia.org/articles/beam-hardening?lang=u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er.org/wiki/Documentation/4.10/Train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Rechteckfunk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diopaedia.org/articles/windowing-c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Magnetresonanzangiographi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cromuralist.github.io/Neurotic-Networking/posts/nano/cnn/custom-filter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50479&amp;picture=blurry-abstrac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jking89/4572668303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rawly.wordpress.com/2019/09/24/aquatic-adventur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doc.org/index.php/Ultrasoun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cromuralist.github.io/Neurotic-Networking/posts/nano/cnn/custom-filter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essbooks.bccampus.ca/geolmanual/chapter/overview-of-topographic-maps/profile_howt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mri-magnetic-x-ray-skull-head-782459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197312&amp;picture=strand-erosion-kuste-florid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-concepts-statistics/chapter/introduction-histogram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9814187/how-to-do-a-gaussian-filtering-in-3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pinnovative.com/journals/IJOHD/html-article/1175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29731726/how-to-calculate-a-gaussian-kernel-matrix-efficiently-in-nump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RG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diopaedia.org/articles/windowing-c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4131404/what-are-the-colors-correspond-on-image-which-is-generated-by-laplace-filter-i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mpusers.de/tutorials/stein-mit-gravu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330233/correct-use-of-axis-c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-de/foto/person-technologie-zimmer-gesundheit-7088484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-concepts-statistics/chapter/introduction-histogram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0DB6E-37CA-5B5A-600F-74F3BF23D6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Stichwort-Quiz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E8D462-DB38-2B55-3271-23B1837A8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Eine kleine Zusammenfassung  des Moduls</a:t>
            </a:r>
          </a:p>
        </p:txBody>
      </p:sp>
    </p:spTree>
    <p:extLst>
      <p:ext uri="{BB962C8B-B14F-4D97-AF65-F5344CB8AC3E}">
        <p14:creationId xmlns:p14="http://schemas.microsoft.com/office/powerpoint/2010/main" val="428259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warzweiß, monochrom, monochrome Fotografie, Kreis enthält.&#10;&#10;Automatisch generierte Beschreibung">
            <a:extLst>
              <a:ext uri="{FF2B5EF4-FFF2-40B4-BE49-F238E27FC236}">
                <a16:creationId xmlns:a16="http://schemas.microsoft.com/office/drawing/2014/main" id="{9614C17E-F51B-B339-9C00-A18E61D7D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8524" y="0"/>
            <a:ext cx="6854952" cy="685495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Artefakte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8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leidung, Person, draußen, optisches Instrument enthält.&#10;&#10;Automatisch generierte Beschreibung">
            <a:extLst>
              <a:ext uri="{FF2B5EF4-FFF2-40B4-BE49-F238E27FC236}">
                <a16:creationId xmlns:a16="http://schemas.microsoft.com/office/drawing/2014/main" id="{C2590D2F-ED08-8B92-002A-1101DA9F1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532" y="1066799"/>
            <a:ext cx="4724402" cy="4724402"/>
          </a:xfrm>
          <a:prstGeom prst="rect">
            <a:avLst/>
          </a:prstGeom>
        </p:spPr>
      </p:pic>
      <p:pic>
        <p:nvPicPr>
          <p:cNvPr id="3" name="Grafik 2" descr="Ein Bild, das Kleidung, Person, draußen, optisches Instrument enthält.&#10;&#10;Automatisch generierte Beschreibung">
            <a:extLst>
              <a:ext uri="{FF2B5EF4-FFF2-40B4-BE49-F238E27FC236}">
                <a16:creationId xmlns:a16="http://schemas.microsoft.com/office/drawing/2014/main" id="{547EF8F5-85F3-3A24-AC6A-276744C51A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0066" y="1066799"/>
            <a:ext cx="4724402" cy="472440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Pixel-Mittelwert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Schädel, Röntgenfilm enthält.&#10;&#10;Automatisch generierte Beschreibung">
            <a:extLst>
              <a:ext uri="{FF2B5EF4-FFF2-40B4-BE49-F238E27FC236}">
                <a16:creationId xmlns:a16="http://schemas.microsoft.com/office/drawing/2014/main" id="{188351FB-B1E3-0C9A-C288-0C27370A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0177" y="0"/>
            <a:ext cx="794363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DICOM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81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07A5351-6169-02C1-0C9D-540BD91D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85" y="0"/>
            <a:ext cx="684923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>
                <a:solidFill>
                  <a:schemeClr val="bg1"/>
                </a:solidFill>
              </a:rPr>
              <a:t>Gauss’sches</a:t>
            </a:r>
            <a:r>
              <a:rPr lang="de-CH" dirty="0">
                <a:solidFill>
                  <a:schemeClr val="bg1"/>
                </a:solidFill>
              </a:rPr>
              <a:t> Rauschen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392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Reihe, Rechteck, parallel enthält.&#10;&#10;Automatisch generierte Beschreibung">
            <a:extLst>
              <a:ext uri="{FF2B5EF4-FFF2-40B4-BE49-F238E27FC236}">
                <a16:creationId xmlns:a16="http://schemas.microsoft.com/office/drawing/2014/main" id="{9DC747E5-5772-22ED-630B-C3A57D2F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467" b="8137"/>
          <a:stretch/>
        </p:blipFill>
        <p:spPr>
          <a:xfrm>
            <a:off x="1555021" y="280249"/>
            <a:ext cx="9081957" cy="629750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Mittelwert-Filter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2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hwarzweiß,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470E745-0E3C-9F62-B5A7-51B2AD510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745" t="5536"/>
          <a:stretch/>
        </p:blipFill>
        <p:spPr>
          <a:xfrm>
            <a:off x="2776728" y="-29397"/>
            <a:ext cx="6638544" cy="687205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-14051"/>
            <a:ext cx="12192000" cy="687205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Fensterung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19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öntgenfilm, medizinische Bildgebung, Radiologie, medizinisches Bildgebungsverfahren enthält.&#10;&#10;Automatisch generierte Beschreibung">
            <a:extLst>
              <a:ext uri="{FF2B5EF4-FFF2-40B4-BE49-F238E27FC236}">
                <a16:creationId xmlns:a16="http://schemas.microsoft.com/office/drawing/2014/main" id="{55911612-FF8D-D9EB-815C-084D7167C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Kontrastmittel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0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creenshot, Reihe, Text, Schwarz enthält.&#10;&#10;Automatisch generierte Beschreibung">
            <a:extLst>
              <a:ext uri="{FF2B5EF4-FFF2-40B4-BE49-F238E27FC236}">
                <a16:creationId xmlns:a16="http://schemas.microsoft.com/office/drawing/2014/main" id="{D8644BD7-4819-A4B0-7747-ECB246918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229" t="4458" r="2656" b="9903"/>
          <a:stretch/>
        </p:blipFill>
        <p:spPr>
          <a:xfrm>
            <a:off x="-1" y="-23414"/>
            <a:ext cx="12192000" cy="690650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-23414"/>
            <a:ext cx="12192000" cy="688141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Gradienten-Filter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7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arbigkeit, Kunst, Muster, Blau enthält.&#10;&#10;Automatisch generierte Beschreibung">
            <a:extLst>
              <a:ext uri="{FF2B5EF4-FFF2-40B4-BE49-F238E27FC236}">
                <a16:creationId xmlns:a16="http://schemas.microsoft.com/office/drawing/2014/main" id="{835B27F4-9261-EFAD-A550-E85E39FD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75999" y="0"/>
            <a:ext cx="8640001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Tiefpass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schirr, Shaker, Salz- und Pfefferstreuer, Im Haus enthält.&#10;&#10;Automatisch generierte Beschreibung">
            <a:extLst>
              <a:ext uri="{FF2B5EF4-FFF2-40B4-BE49-F238E27FC236}">
                <a16:creationId xmlns:a16="http://schemas.microsoft.com/office/drawing/2014/main" id="{E46664D4-2280-975D-2394-8F43A7BB1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5522" y="0"/>
            <a:ext cx="8460955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4200" dirty="0">
                <a:solidFill>
                  <a:schemeClr val="bg1"/>
                </a:solidFill>
              </a:rPr>
              <a:t>Impuls-Rauschen / Salz-und-Pfeffer-Rauschen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86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BC12F-28EA-CA1A-CEEE-790AC48F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43AD5-424C-7EC2-2D9B-FF6661867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de-CH" dirty="0"/>
              <a:t>Es werden Stichwörter (alle im Kontext von Bildern) eingeblendet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de-CH" dirty="0"/>
              <a:t>1 min Zeit, um sich eine Definition oder Beschreibung zum Stichwort </a:t>
            </a:r>
            <a:r>
              <a:rPr lang="de-CH" b="1" dirty="0"/>
              <a:t>in einem Satz </a:t>
            </a:r>
            <a:r>
              <a:rPr lang="de-CH" dirty="0"/>
              <a:t>zu überlegen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de-CH" dirty="0"/>
              <a:t>Nach Ablauf der </a:t>
            </a:r>
            <a:r>
              <a:rPr lang="de-CH" dirty="0" err="1"/>
              <a:t>Denkzeit</a:t>
            </a:r>
            <a:r>
              <a:rPr lang="de-CH" dirty="0"/>
              <a:t> wird eine Person zufällig ausgesucht, welche ihren Satz präsentiert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de-CH" b="1" dirty="0"/>
              <a:t>Kein </a:t>
            </a:r>
            <a:r>
              <a:rPr lang="de-CH" b="1" dirty="0" err="1"/>
              <a:t>ChatGPT</a:t>
            </a:r>
            <a:r>
              <a:rPr lang="de-CH" b="1" dirty="0"/>
              <a:t> oder andere Chatbots</a:t>
            </a:r>
          </a:p>
        </p:txBody>
      </p:sp>
    </p:spTree>
    <p:extLst>
      <p:ext uri="{BB962C8B-B14F-4D97-AF65-F5344CB8AC3E}">
        <p14:creationId xmlns:p14="http://schemas.microsoft.com/office/powerpoint/2010/main" val="1787724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Farbigkeit, violett enthält.&#10;&#10;Automatisch generierte Beschreibung">
            <a:extLst>
              <a:ext uri="{FF2B5EF4-FFF2-40B4-BE49-F238E27FC236}">
                <a16:creationId xmlns:a16="http://schemas.microsoft.com/office/drawing/2014/main" id="{A05E4EC3-7BF9-BBC4-84A3-AE14E7D4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92" y="0"/>
            <a:ext cx="7631616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Hough Parameter-Raum / Akkumulator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6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782B9E66-AFE6-CFC1-4A82-F0EF9807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01439" y="0"/>
            <a:ext cx="438912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Dilatation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547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medizinische Bildgebung, pränataler Ultraschall, Radiologie, medizinisches Bildgebungsverfahren enthält.&#10;&#10;Automatisch generierte Beschreibung">
            <a:extLst>
              <a:ext uri="{FF2B5EF4-FFF2-40B4-BE49-F238E27FC236}">
                <a16:creationId xmlns:a16="http://schemas.microsoft.com/office/drawing/2014/main" id="{C469AE7D-6A0D-1BDC-C916-A5F0E01C5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02828" y="0"/>
            <a:ext cx="8986344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Ultraschall-Bildgebung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255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Reihe, Text, Schwarz enthält.&#10;&#10;Automatisch generierte Beschreibung">
            <a:extLst>
              <a:ext uri="{FF2B5EF4-FFF2-40B4-BE49-F238E27FC236}">
                <a16:creationId xmlns:a16="http://schemas.microsoft.com/office/drawing/2014/main" id="{9D402BCE-916D-8793-C48E-FC08D351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840" t="2874" r="1101" b="8502"/>
          <a:stretch/>
        </p:blipFill>
        <p:spPr>
          <a:xfrm>
            <a:off x="51294" y="0"/>
            <a:ext cx="12089411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Hochpass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6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B104619C-9744-5308-E9C7-8E801DEC4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0616"/>
          <a:stretch/>
        </p:blipFill>
        <p:spPr>
          <a:xfrm>
            <a:off x="1706160" y="0"/>
            <a:ext cx="8779680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Linienprofil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44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Schädel, Knochen, Schwarzweiß enthält.&#10;&#10;Automatisch generierte Beschreibung">
            <a:extLst>
              <a:ext uri="{FF2B5EF4-FFF2-40B4-BE49-F238E27FC236}">
                <a16:creationId xmlns:a16="http://schemas.microsoft.com/office/drawing/2014/main" id="{8C5609E7-D1A0-E578-0916-78CD93A58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56368" y="-10632"/>
            <a:ext cx="6879264" cy="6868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Magnetresonanztomographie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962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2817007-A451-FD57-CC5C-0BE2ACB6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504" y="0"/>
            <a:ext cx="6464991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Frequenz-Raum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2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außen, Himmel, Natur, Geologie enthält.&#10;&#10;Automatisch generierte Beschreibung">
            <a:extLst>
              <a:ext uri="{FF2B5EF4-FFF2-40B4-BE49-F238E27FC236}">
                <a16:creationId xmlns:a16="http://schemas.microsoft.com/office/drawing/2014/main" id="{60B75053-F1F0-D37A-03DA-6F650A0C2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Erosion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1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DCT | Emory School of Medicine">
            <a:extLst>
              <a:ext uri="{FF2B5EF4-FFF2-40B4-BE49-F238E27FC236}">
                <a16:creationId xmlns:a16="http://schemas.microsoft.com/office/drawing/2014/main" id="{5C7ACF87-2839-2422-2821-C922A8F8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4D 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703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93220EE-F46E-1B41-4AA8-A82DDBB4D31C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8" name="Grafik 7" descr="Ein Bild, das Seifenblase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3F88F341-6E32-EE36-D976-4FCCD09C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857999" cy="6857999"/>
            </a:xfrm>
            <a:prstGeom prst="rect">
              <a:avLst/>
            </a:prstGeom>
          </p:spPr>
        </p:pic>
        <p:pic>
          <p:nvPicPr>
            <p:cNvPr id="9" name="Grafik 8" descr="Ein Bild, das Seifenblase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9A1BB318-8091-662B-9B5A-A783E61B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1"/>
              <a:ext cx="6857999" cy="6857999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Median-Filter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782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iagramm, Reihe, Rechteck, Design enthält.&#10;&#10;Automatisch generierte Beschreibung">
            <a:extLst>
              <a:ext uri="{FF2B5EF4-FFF2-40B4-BE49-F238E27FC236}">
                <a16:creationId xmlns:a16="http://schemas.microsoft.com/office/drawing/2014/main" id="{156DB549-873B-C661-6A03-87487194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19" b="6911"/>
          <a:stretch/>
        </p:blipFill>
        <p:spPr>
          <a:xfrm>
            <a:off x="1743867" y="0"/>
            <a:ext cx="8634202" cy="66641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Histogramm-Spreizung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Die Histogramm-Spreizung ist eine Technik zur Kontrastverstärkung, die die Grauwerte im Histogramm linear auseinanderzeiht.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9CB142D-0782-F94E-5357-90004EFCD6D4}"/>
              </a:ext>
            </a:extLst>
          </p:cNvPr>
          <p:cNvSpPr txBox="1"/>
          <p:nvPr/>
        </p:nvSpPr>
        <p:spPr>
          <a:xfrm rot="19441796">
            <a:off x="-20435" y="458316"/>
            <a:ext cx="220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b="1" dirty="0">
                <a:solidFill>
                  <a:srgbClr val="FF0000"/>
                </a:solidFill>
              </a:rPr>
              <a:t>Beispiel</a:t>
            </a:r>
          </a:p>
        </p:txBody>
      </p:sp>
    </p:spTree>
    <p:extLst>
      <p:ext uri="{BB962C8B-B14F-4D97-AF65-F5344CB8AC3E}">
        <p14:creationId xmlns:p14="http://schemas.microsoft.com/office/powerpoint/2010/main" val="8492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BF1D28B-06B8-B333-6A4D-AD9F04CA2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6" y="817033"/>
            <a:ext cx="8749028" cy="522393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Bildrekonstruktion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55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95C75AE-EC2B-4ED9-B640-DEDDAB091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418068"/>
              </p:ext>
            </p:extLst>
          </p:nvPr>
        </p:nvGraphicFramePr>
        <p:xfrm>
          <a:off x="3216000" y="549000"/>
          <a:ext cx="5760000" cy="57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790521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064194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1575932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8030423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4045444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8040949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560415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1455212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7773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13440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6822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1815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71702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6380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29981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16291"/>
                  </a:ext>
                </a:extLst>
              </a:tr>
            </a:tbl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Pixel-Entropie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0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D9587B5-B6FD-303A-0684-D85167C9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25" y="739868"/>
            <a:ext cx="8272549" cy="537826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T2-Wichtung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8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C4B053E-1488-7DBE-777A-057E7D00B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610" y="0"/>
            <a:ext cx="5516779" cy="686233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Skelettierung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ual-energy CT angiography of pelvic and lower extremity arteries: dual- energy bone subtraction versus manual bone subtraction - ScienceDirect">
            <a:extLst>
              <a:ext uri="{FF2B5EF4-FFF2-40B4-BE49-F238E27FC236}">
                <a16:creationId xmlns:a16="http://schemas.microsoft.com/office/drawing/2014/main" id="{248E0D22-6592-0E45-858B-CC02F1790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 b="9492"/>
          <a:stretch/>
        </p:blipFill>
        <p:spPr bwMode="auto">
          <a:xfrm>
            <a:off x="984399" y="0"/>
            <a:ext cx="102232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Dual Energy 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1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 descr="Ein Bild, das Kunst, Design enthält.&#10;&#10;Automatisch generierte Beschreibung">
            <a:extLst>
              <a:ext uri="{FF2B5EF4-FFF2-40B4-BE49-F238E27FC236}">
                <a16:creationId xmlns:a16="http://schemas.microsoft.com/office/drawing/2014/main" id="{A7C9DBF1-E04A-4FD8-BF07-F5C292AAD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10960" y="1"/>
            <a:ext cx="8770079" cy="6857999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Bild-Pyramide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1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DF41549D-A6AF-3A4F-D1A3-AF2E3104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2109" y="0"/>
            <a:ext cx="10207781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>
                <a:solidFill>
                  <a:schemeClr val="bg1"/>
                </a:solidFill>
              </a:rPr>
              <a:t>Cone</a:t>
            </a:r>
            <a:r>
              <a:rPr lang="de-CH" dirty="0">
                <a:solidFill>
                  <a:schemeClr val="bg1"/>
                </a:solidFill>
              </a:rPr>
              <a:t> beam CT (CBCT)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95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lipart, Cartoon, Darstellung, Design enthält.&#10;&#10;Automatisch generierte Beschreibung">
            <a:extLst>
              <a:ext uri="{FF2B5EF4-FFF2-40B4-BE49-F238E27FC236}">
                <a16:creationId xmlns:a16="http://schemas.microsoft.com/office/drawing/2014/main" id="{BEFC72C9-B2AF-FB10-3BCE-E5887A55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96" y="0"/>
            <a:ext cx="5399207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Zylinderhut-Transformation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40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Text, Farbigkeit, Display enthält.&#10;&#10;Automatisch generierte Beschreibung">
            <a:extLst>
              <a:ext uri="{FF2B5EF4-FFF2-40B4-BE49-F238E27FC236}">
                <a16:creationId xmlns:a16="http://schemas.microsoft.com/office/drawing/2014/main" id="{EC3907A0-E0EB-2C1B-77BD-B48133626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817" t="13406" r="20209" b="11809"/>
          <a:stretch/>
        </p:blipFill>
        <p:spPr>
          <a:xfrm>
            <a:off x="2612910" y="1"/>
            <a:ext cx="6966179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Gauss-Filter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77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Kleidung, Person, draußen, optisches Instrument enthält.&#10;&#10;Automatisch generierte Beschreibung">
            <a:extLst>
              <a:ext uri="{FF2B5EF4-FFF2-40B4-BE49-F238E27FC236}">
                <a16:creationId xmlns:a16="http://schemas.microsoft.com/office/drawing/2014/main" id="{219EB507-A547-8EE7-A7F8-C4FEBE5B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26987"/>
            <a:ext cx="4604026" cy="4604026"/>
          </a:xfrm>
          <a:prstGeom prst="rect">
            <a:avLst/>
          </a:prstGeom>
        </p:spPr>
      </p:pic>
      <p:pic>
        <p:nvPicPr>
          <p:cNvPr id="12" name="Grafik 11" descr="Ein Bild, das Kleidung, Person, optisches Instrument, draußen enthält.&#10;&#10;Automatisch generierte Beschreibung">
            <a:extLst>
              <a:ext uri="{FF2B5EF4-FFF2-40B4-BE49-F238E27FC236}">
                <a16:creationId xmlns:a16="http://schemas.microsoft.com/office/drawing/2014/main" id="{6D1C153B-3D58-50BD-8145-A329D8181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776" y="1144589"/>
            <a:ext cx="4604026" cy="460402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Standardabweichung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6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arbigkeit, Kreis, Grafiken, Kreativität enthält.&#10;&#10;Automatisch generierte Beschreibung">
            <a:extLst>
              <a:ext uri="{FF2B5EF4-FFF2-40B4-BE49-F238E27FC236}">
                <a16:creationId xmlns:a16="http://schemas.microsoft.com/office/drawing/2014/main" id="{1EC9BD04-4508-9D72-C1A1-57A158F3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RGB-Farbraum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2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81081F-1827-0B4D-236F-882C2644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0" y="0"/>
            <a:ext cx="620272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3CB2DF-3E75-F7D3-AC96-FBC2AE2E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0" y="-2"/>
            <a:ext cx="620272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Periodische Artefakte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33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Entwurf, Zeichnung, Kunst, Schwarzweiß enthält.&#10;&#10;Automatisch generierte Beschreibung">
            <a:extLst>
              <a:ext uri="{FF2B5EF4-FFF2-40B4-BE49-F238E27FC236}">
                <a16:creationId xmlns:a16="http://schemas.microsoft.com/office/drawing/2014/main" id="{5E228A8A-348F-793C-0DB7-85E4D3944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915" y="0"/>
            <a:ext cx="704817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Schliessen/Closing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94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46A2E56-510D-2E72-4F83-C45D5736F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7"/>
          <a:stretch/>
        </p:blipFill>
        <p:spPr>
          <a:xfrm>
            <a:off x="1444903" y="825775"/>
            <a:ext cx="9302194" cy="520644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T1-Wichtung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arbigkeit, violett enthält.&#10;&#10;Automatisch generierte Beschreibung">
            <a:extLst>
              <a:ext uri="{FF2B5EF4-FFF2-40B4-BE49-F238E27FC236}">
                <a16:creationId xmlns:a16="http://schemas.microsoft.com/office/drawing/2014/main" id="{CAFFCBF2-BD92-5176-7355-A4612C54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92" y="0"/>
            <a:ext cx="7631616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Hough-Transformation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7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434174-4EF5-C05E-2772-D526FE7E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11430000" cy="3810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Gamma-Korrektur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03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warzweiß,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23F89D7-1ECE-11A4-AC11-3C8460451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745" t="5536"/>
          <a:stretch/>
        </p:blipFill>
        <p:spPr>
          <a:xfrm>
            <a:off x="3209544" y="-19482"/>
            <a:ext cx="6638544" cy="687205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-19482"/>
            <a:ext cx="12192000" cy="687748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Hounsfield Units (HU)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ntwurf, Silhouette, Schwarzweiß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A136163-5F0D-9A98-3AEA-B403C06D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424" y="0"/>
            <a:ext cx="7203151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Öffnen/Opening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2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lum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BFCF2EDE-971B-8B70-95A7-1D0BFB47D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Laplace-Filter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948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chteck, Display enthält.&#10;&#10;Automatisch generierte Beschreibung">
            <a:extLst>
              <a:ext uri="{FF2B5EF4-FFF2-40B4-BE49-F238E27FC236}">
                <a16:creationId xmlns:a16="http://schemas.microsoft.com/office/drawing/2014/main" id="{894350D8-8EF6-35EF-D363-4384F8495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108" t="16969" r="18601" b="14394"/>
          <a:stretch/>
        </p:blipFill>
        <p:spPr>
          <a:xfrm>
            <a:off x="2682139" y="0"/>
            <a:ext cx="6827722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Rauschen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56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604F800B-4818-7956-E688-3CA8A6615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81528" y="0"/>
            <a:ext cx="6029342" cy="685754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HSI-Farbraum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9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Im Haus, Wand, Mobiliar, Bett enthält.&#10;&#10;Automatisch generierte Beschreibung">
            <a:extLst>
              <a:ext uri="{FF2B5EF4-FFF2-40B4-BE49-F238E27FC236}">
                <a16:creationId xmlns:a16="http://schemas.microsoft.com/office/drawing/2014/main" id="{AFBDCAB7-7FB5-93D5-1BC1-26B09EA0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1132" y="0"/>
            <a:ext cx="10289736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Computertomographie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59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iagramm, Reihe, Rechteck, Design enthält.&#10;&#10;Automatisch generierte Beschreibung">
            <a:extLst>
              <a:ext uri="{FF2B5EF4-FFF2-40B4-BE49-F238E27FC236}">
                <a16:creationId xmlns:a16="http://schemas.microsoft.com/office/drawing/2014/main" id="{F84D1289-2228-906F-7F1A-4310589F8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19" b="6911"/>
          <a:stretch/>
        </p:blipFill>
        <p:spPr>
          <a:xfrm>
            <a:off x="1743867" y="0"/>
            <a:ext cx="8634202" cy="66641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Histogramm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endParaRPr lang="de-CH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32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</Words>
  <Application>Microsoft Macintosh PowerPoint</Application>
  <PresentationFormat>Breitbild</PresentationFormat>
  <Paragraphs>87</Paragraphs>
  <Slides>46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</vt:lpstr>
      <vt:lpstr>Stichwort-Quiz</vt:lpstr>
      <vt:lpstr>Regeln</vt:lpstr>
      <vt:lpstr>Histogramm-Spreizung</vt:lpstr>
      <vt:lpstr>RGB-Farbraum</vt:lpstr>
      <vt:lpstr>Laplace-Filter</vt:lpstr>
      <vt:lpstr>Rauschen</vt:lpstr>
      <vt:lpstr>HSI-Farbraum</vt:lpstr>
      <vt:lpstr>Computertomographie</vt:lpstr>
      <vt:lpstr>Histogramm</vt:lpstr>
      <vt:lpstr>Artefakte</vt:lpstr>
      <vt:lpstr>Pixel-Mittelwert</vt:lpstr>
      <vt:lpstr>DICOM</vt:lpstr>
      <vt:lpstr>Gauss’sches Rauschen</vt:lpstr>
      <vt:lpstr>Mittelwert-Filter</vt:lpstr>
      <vt:lpstr>Fensterung</vt:lpstr>
      <vt:lpstr>Kontrastmittel</vt:lpstr>
      <vt:lpstr>Gradienten-Filter</vt:lpstr>
      <vt:lpstr>Tiefpass</vt:lpstr>
      <vt:lpstr>Impuls-Rauschen / Salz-und-Pfeffer-Rauschen</vt:lpstr>
      <vt:lpstr>Hough Parameter-Raum / Akkumulator</vt:lpstr>
      <vt:lpstr>Dilatation</vt:lpstr>
      <vt:lpstr>Ultraschall-Bildgebung</vt:lpstr>
      <vt:lpstr>Hochpass</vt:lpstr>
      <vt:lpstr>Linienprofil</vt:lpstr>
      <vt:lpstr>Magnetresonanztomographie</vt:lpstr>
      <vt:lpstr>Frequenz-Raum</vt:lpstr>
      <vt:lpstr>Erosion</vt:lpstr>
      <vt:lpstr>4D CT</vt:lpstr>
      <vt:lpstr>Median-Filter</vt:lpstr>
      <vt:lpstr>Bildrekonstruktion</vt:lpstr>
      <vt:lpstr>Pixel-Entropie</vt:lpstr>
      <vt:lpstr>T2-Wichtung</vt:lpstr>
      <vt:lpstr>Skelettierung</vt:lpstr>
      <vt:lpstr>Dual Energy CT</vt:lpstr>
      <vt:lpstr>Bild-Pyramide</vt:lpstr>
      <vt:lpstr>Cone beam CT (CBCT)</vt:lpstr>
      <vt:lpstr>Zylinderhut-Transformation</vt:lpstr>
      <vt:lpstr>Gauss-Filter</vt:lpstr>
      <vt:lpstr>Standardabweichung</vt:lpstr>
      <vt:lpstr>Periodische Artefakte</vt:lpstr>
      <vt:lpstr>Schliessen/Closing</vt:lpstr>
      <vt:lpstr>T1-Wichtung</vt:lpstr>
      <vt:lpstr>Hough-Transformation</vt:lpstr>
      <vt:lpstr>Gamma-Korrektur</vt:lpstr>
      <vt:lpstr>Hounsfield Units (HU)</vt:lpstr>
      <vt:lpstr>Öffnen/Opening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 Chou</dc:creator>
  <cp:lastModifiedBy>Markus Chou</cp:lastModifiedBy>
  <cp:revision>2</cp:revision>
  <dcterms:created xsi:type="dcterms:W3CDTF">2024-04-17T15:35:24Z</dcterms:created>
  <dcterms:modified xsi:type="dcterms:W3CDTF">2024-04-29T10:51:01Z</dcterms:modified>
</cp:coreProperties>
</file>